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4">
          <p15:clr>
            <a:srgbClr val="A4A3A4"/>
          </p15:clr>
        </p15:guide>
        <p15:guide id="2" pos="38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B"/>
    <a:srgbClr val="006BA5"/>
    <a:srgbClr val="71C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0"/>
      </p:cViewPr>
      <p:guideLst>
        <p:guide orient="horz" pos="2114"/>
        <p:guide pos="386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800" b="0" i="0" u="none" strike="noStrike" kern="1200" spc="0" baseline="0">
                <a:solidFill>
                  <a:schemeClr val="tx1">
                    <a:lumMod val="65000"/>
                    <a:lumOff val="35000"/>
                  </a:schemeClr>
                </a:solidFill>
                <a:latin typeface="+mn-lt"/>
                <a:ea typeface="+mn-ea"/>
                <a:cs typeface="+mn-cs"/>
              </a:defRPr>
            </a:pPr>
            <a:r>
              <a:rPr lang="en-GB" sz="800"/>
              <a:t>Fasting guidelines (in hrs)</a:t>
            </a:r>
          </a:p>
        </c:rich>
      </c:tx>
      <c:overlay val="0"/>
      <c:spPr>
        <a:noFill/>
        <a:ln>
          <a:noFill/>
        </a:ln>
        <a:effectLst/>
      </c:spPr>
      <c:txPr>
        <a:bodyPr rot="0" spcFirstLastPara="0" vertOverflow="ellipsis" vert="horz" wrap="square" anchor="ctr" anchorCtr="1"/>
        <a:lstStyle/>
        <a:p>
          <a:pPr defTabSz="914400">
            <a:defRPr lang="en-US" sz="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'[FINAL master chart for Adult and Paeds NBM audit for presentation.xlsx]Sheet8'!$V$41</c:f>
              <c:strCache>
                <c:ptCount val="1"/>
                <c:pt idx="0">
                  <c:v>Don't know</c:v>
                </c:pt>
              </c:strCache>
            </c:strRef>
          </c:tx>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presentation.xlsx]Sheet8'!$W$40:$AC$40</c:f>
              <c:strCache>
                <c:ptCount val="7"/>
                <c:pt idx="0">
                  <c:v>Black coffee/tea</c:v>
                </c:pt>
                <c:pt idx="1">
                  <c:v>Juice</c:v>
                </c:pt>
                <c:pt idx="2">
                  <c:v>Breast milk</c:v>
                </c:pt>
                <c:pt idx="3">
                  <c:v>Non- breast milk</c:v>
                </c:pt>
                <c:pt idx="4">
                  <c:v>Plain water</c:v>
                </c:pt>
                <c:pt idx="5">
                  <c:v>Chewing gum/ sweets</c:v>
                </c:pt>
                <c:pt idx="6">
                  <c:v>Other solids</c:v>
                </c:pt>
              </c:strCache>
            </c:strRef>
          </c:cat>
          <c:val>
            <c:numRef>
              <c:f>'[FINAL master chart for Adult and Paeds NBM audit for presentation.xlsx]Sheet8'!$W$41:$AC$41</c:f>
              <c:numCache>
                <c:formatCode>General</c:formatCode>
                <c:ptCount val="7"/>
                <c:pt idx="0">
                  <c:v>54</c:v>
                </c:pt>
                <c:pt idx="1">
                  <c:v>54</c:v>
                </c:pt>
                <c:pt idx="2">
                  <c:v>86</c:v>
                </c:pt>
                <c:pt idx="3">
                  <c:v>44</c:v>
                </c:pt>
                <c:pt idx="4">
                  <c:v>62</c:v>
                </c:pt>
                <c:pt idx="5">
                  <c:v>92</c:v>
                </c:pt>
                <c:pt idx="6">
                  <c:v>74</c:v>
                </c:pt>
              </c:numCache>
            </c:numRef>
          </c:val>
          <c:extLst>
            <c:ext xmlns:c16="http://schemas.microsoft.com/office/drawing/2014/chart" uri="{C3380CC4-5D6E-409C-BE32-E72D297353CC}">
              <c16:uniqueId val="{00000000-AEA3-43EB-856F-3CB6EE1682EE}"/>
            </c:ext>
          </c:extLst>
        </c:ser>
        <c:ser>
          <c:idx val="1"/>
          <c:order val="1"/>
          <c:tx>
            <c:strRef>
              <c:f>'[FINAL master chart for Adult and Paeds NBM audit for presentation.xlsx]Sheet8'!$V$42</c:f>
              <c:strCache>
                <c:ptCount val="1"/>
                <c:pt idx="0">
                  <c:v>Know standard</c:v>
                </c:pt>
              </c:strCache>
            </c:strRef>
          </c:tx>
          <c:spPr>
            <a:solidFill>
              <a:schemeClr val="accent2"/>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presentation.xlsx]Sheet8'!$W$40:$AC$40</c:f>
              <c:strCache>
                <c:ptCount val="7"/>
                <c:pt idx="0">
                  <c:v>Black coffee/tea</c:v>
                </c:pt>
                <c:pt idx="1">
                  <c:v>Juice</c:v>
                </c:pt>
                <c:pt idx="2">
                  <c:v>Breast milk</c:v>
                </c:pt>
                <c:pt idx="3">
                  <c:v>Non- breast milk</c:v>
                </c:pt>
                <c:pt idx="4">
                  <c:v>Plain water</c:v>
                </c:pt>
                <c:pt idx="5">
                  <c:v>Chewing gum/ sweets</c:v>
                </c:pt>
                <c:pt idx="6">
                  <c:v>Other solids</c:v>
                </c:pt>
              </c:strCache>
            </c:strRef>
          </c:cat>
          <c:val>
            <c:numRef>
              <c:f>'[FINAL master chart for Adult and Paeds NBM audit for presentation.xlsx]Sheet8'!$W$42:$AC$42</c:f>
              <c:numCache>
                <c:formatCode>General</c:formatCode>
                <c:ptCount val="7"/>
                <c:pt idx="0">
                  <c:v>46</c:v>
                </c:pt>
                <c:pt idx="1">
                  <c:v>46</c:v>
                </c:pt>
                <c:pt idx="2">
                  <c:v>14</c:v>
                </c:pt>
                <c:pt idx="3">
                  <c:v>56</c:v>
                </c:pt>
                <c:pt idx="4">
                  <c:v>38</c:v>
                </c:pt>
                <c:pt idx="5">
                  <c:v>8</c:v>
                </c:pt>
                <c:pt idx="6">
                  <c:v>26</c:v>
                </c:pt>
              </c:numCache>
            </c:numRef>
          </c:val>
          <c:extLst>
            <c:ext xmlns:c16="http://schemas.microsoft.com/office/drawing/2014/chart" uri="{C3380CC4-5D6E-409C-BE32-E72D297353CC}">
              <c16:uniqueId val="{00000001-AEA3-43EB-856F-3CB6EE1682EE}"/>
            </c:ext>
          </c:extLst>
        </c:ser>
        <c:dLbls>
          <c:showLegendKey val="0"/>
          <c:showVal val="1"/>
          <c:showCatName val="0"/>
          <c:showSerName val="0"/>
          <c:showPercent val="0"/>
          <c:showBubbleSize val="0"/>
        </c:dLbls>
        <c:gapWidth val="219"/>
        <c:overlap val="-27"/>
        <c:axId val="1198702736"/>
        <c:axId val="1198715248"/>
      </c:barChart>
      <c:catAx>
        <c:axId val="119870273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1198715248"/>
        <c:crosses val="autoZero"/>
        <c:auto val="1"/>
        <c:lblAlgn val="ctr"/>
        <c:lblOffset val="100"/>
        <c:noMultiLvlLbl val="0"/>
      </c:catAx>
      <c:valAx>
        <c:axId val="1198715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1198702736"/>
        <c:crosses val="autoZero"/>
        <c:crossBetween val="between"/>
      </c:valAx>
      <c:spPr>
        <a:noFill/>
        <a:ln>
          <a:noFill/>
        </a:ln>
        <a:effectLst/>
      </c:spPr>
    </c:plotArea>
    <c:legend>
      <c:legendPos val="b"/>
      <c:overlay val="0"/>
      <c:spPr>
        <a:noFill/>
        <a:ln>
          <a:noFill/>
        </a:ln>
        <a:effectLst/>
      </c:spPr>
      <c:txPr>
        <a:bodyPr rot="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rPr lang="en-GB" sz="600" dirty="0"/>
              <a:t>Reason for not receiving water at 7</a:t>
            </a:r>
            <a:r>
              <a:rPr lang="en-GB" sz="600" baseline="0" dirty="0"/>
              <a:t> </a:t>
            </a:r>
            <a:r>
              <a:rPr lang="en-GB" sz="600" dirty="0"/>
              <a:t>am</a:t>
            </a:r>
          </a:p>
        </c:rich>
      </c:tx>
      <c:layout>
        <c:manualLayout>
          <c:xMode val="edge"/>
          <c:yMode val="edge"/>
          <c:x val="0.190902447935696"/>
          <c:y val="8.7576073573096144E-2"/>
        </c:manualLayout>
      </c:layout>
      <c:overlay val="0"/>
      <c:spPr>
        <a:noFill/>
        <a:ln>
          <a:noFill/>
        </a:ln>
        <a:effectLst/>
      </c:spPr>
      <c:txPr>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E27-4B6F-B2EF-A75171594CA8}"/>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BE27-4B6F-B2EF-A75171594CA8}"/>
              </c:ext>
            </c:extLst>
          </c:dPt>
          <c:dLbls>
            <c:dLbl>
              <c:idx val="0"/>
              <c:layout>
                <c:manualLayout>
                  <c:x val="-0.120075854052732"/>
                  <c:y val="-5.231660446689410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E27-4B6F-B2EF-A75171594CA8}"/>
                </c:ext>
              </c:extLst>
            </c:dLbl>
            <c:dLbl>
              <c:idx val="1"/>
              <c:layout>
                <c:manualLayout>
                  <c:x val="9.9743453988449707E-2"/>
                  <c:y val="8.360607963937040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E27-4B6F-B2EF-A75171594CA8}"/>
                </c:ext>
              </c:extLst>
            </c:dLbl>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'[FINAL master chart for Adult and Paeds NBM audit for presentation.xlsx]Sheet8'!$L$50:$L$51</c:f>
              <c:strCache>
                <c:ptCount val="2"/>
                <c:pt idx="0">
                  <c:v>No body advised </c:v>
                </c:pt>
                <c:pt idx="1">
                  <c:v>1st on list </c:v>
                </c:pt>
              </c:strCache>
            </c:strRef>
          </c:cat>
          <c:val>
            <c:numRef>
              <c:f>'[FINAL master chart for Adult and Paeds NBM audit for presentation.xlsx]Sheet8'!$M$50:$M$51</c:f>
              <c:numCache>
                <c:formatCode>General</c:formatCode>
                <c:ptCount val="2"/>
                <c:pt idx="0">
                  <c:v>85.4</c:v>
                </c:pt>
                <c:pt idx="1">
                  <c:v>14.6</c:v>
                </c:pt>
              </c:numCache>
            </c:numRef>
          </c:val>
          <c:extLst>
            <c:ext xmlns:c16="http://schemas.microsoft.com/office/drawing/2014/chart" uri="{C3380CC4-5D6E-409C-BE32-E72D297353CC}">
              <c16:uniqueId val="{00000004-BE27-4B6F-B2EF-A75171594CA8}"/>
            </c:ext>
          </c:extLst>
        </c:ser>
        <c:dLbls>
          <c:showLegendKey val="0"/>
          <c:showVal val="0"/>
          <c:showCatName val="0"/>
          <c:showSerName val="0"/>
          <c:showPercent val="1"/>
          <c:showBubbleSize val="0"/>
          <c:showLeaderLines val="1"/>
        </c:dLbls>
        <c:firstSliceAng val="48"/>
      </c:pieChart>
      <c:spPr>
        <a:noFill/>
        <a:ln>
          <a:noFill/>
        </a:ln>
        <a:effectLst/>
      </c:spPr>
    </c:plotArea>
    <c:legend>
      <c:legendPos val="r"/>
      <c:overlay val="0"/>
      <c:spPr>
        <a:noFill/>
        <a:ln>
          <a:noFill/>
        </a:ln>
        <a:effectLst/>
      </c:spPr>
      <c:txPr>
        <a:bodyPr rot="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r>
              <a:rPr lang="en-GB" sz="600"/>
              <a:t>Fasting before surgery(%)</a:t>
            </a:r>
          </a:p>
        </c:rich>
      </c:tx>
      <c:overlay val="0"/>
      <c:spPr>
        <a:noFill/>
        <a:ln>
          <a:noFill/>
        </a:ln>
        <a:effectLst/>
      </c:spPr>
      <c:txPr>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presentation.xlsx]Sheet8'!$A$84:$A$87</c:f>
              <c:strCache>
                <c:ptCount val="4"/>
                <c:pt idx="0">
                  <c:v>Important</c:v>
                </c:pt>
                <c:pt idx="1">
                  <c:v>Very Important</c:v>
                </c:pt>
                <c:pt idx="2">
                  <c:v>Somewhat Important</c:v>
                </c:pt>
                <c:pt idx="3">
                  <c:v>Not Important</c:v>
                </c:pt>
              </c:strCache>
            </c:strRef>
          </c:cat>
          <c:val>
            <c:numRef>
              <c:f>'[FINAL master chart for Adult and Paeds NBM audit for presentation.xlsx]Sheet8'!$B$84:$B$87</c:f>
              <c:numCache>
                <c:formatCode>General</c:formatCode>
                <c:ptCount val="4"/>
                <c:pt idx="0">
                  <c:v>80</c:v>
                </c:pt>
                <c:pt idx="1">
                  <c:v>10</c:v>
                </c:pt>
                <c:pt idx="2">
                  <c:v>10</c:v>
                </c:pt>
                <c:pt idx="3">
                  <c:v>0</c:v>
                </c:pt>
              </c:numCache>
            </c:numRef>
          </c:val>
          <c:extLst>
            <c:ext xmlns:c16="http://schemas.microsoft.com/office/drawing/2014/chart" uri="{C3380CC4-5D6E-409C-BE32-E72D297353CC}">
              <c16:uniqueId val="{00000000-D462-463B-8F8B-9111DDF83FFC}"/>
            </c:ext>
          </c:extLst>
        </c:ser>
        <c:dLbls>
          <c:showLegendKey val="0"/>
          <c:showVal val="1"/>
          <c:showCatName val="0"/>
          <c:showSerName val="0"/>
          <c:showPercent val="0"/>
          <c:showBubbleSize val="0"/>
        </c:dLbls>
        <c:gapWidth val="150"/>
        <c:axId val="1198709808"/>
        <c:axId val="1198716336"/>
      </c:barChart>
      <c:catAx>
        <c:axId val="119870980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500" b="0" i="0" u="none" strike="noStrike" kern="1200" baseline="0">
                <a:solidFill>
                  <a:schemeClr val="tx1">
                    <a:lumMod val="65000"/>
                    <a:lumOff val="35000"/>
                  </a:schemeClr>
                </a:solidFill>
                <a:latin typeface="+mn-lt"/>
                <a:ea typeface="+mn-ea"/>
                <a:cs typeface="+mn-cs"/>
              </a:defRPr>
            </a:pPr>
            <a:endParaRPr lang="en-US"/>
          </a:p>
        </c:txPr>
        <c:crossAx val="1198716336"/>
        <c:crosses val="autoZero"/>
        <c:auto val="1"/>
        <c:lblAlgn val="ctr"/>
        <c:lblOffset val="100"/>
        <c:noMultiLvlLbl val="0"/>
      </c:catAx>
      <c:valAx>
        <c:axId val="119871633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1198709808"/>
        <c:crosses val="autoZero"/>
        <c:crossBetween val="between"/>
        <c:majorUnit val="20"/>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r>
              <a:rPr lang="en-GB" sz="600"/>
              <a:t>Details of all sickness due to inadequate fasting(%)</a:t>
            </a:r>
          </a:p>
        </c:rich>
      </c:tx>
      <c:overlay val="0"/>
      <c:spPr>
        <a:noFill/>
        <a:ln>
          <a:noFill/>
        </a:ln>
        <a:effectLst/>
      </c:spPr>
      <c:txPr>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0A3-46C1-9264-DD0E3B9FD200}"/>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A3-46C1-9264-DD0E3B9FD200}"/>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0A3-46C1-9264-DD0E3B9FD200}"/>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A3-46C1-9264-DD0E3B9FD200}"/>
                </c:ext>
              </c:extLst>
            </c:dLbl>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presentation.xlsx]Sheet8'!$A$95:$A$98</c:f>
              <c:strCache>
                <c:ptCount val="4"/>
                <c:pt idx="0">
                  <c:v>Vomiting</c:v>
                </c:pt>
                <c:pt idx="1">
                  <c:v>Regurgiation and aspiration</c:v>
                </c:pt>
                <c:pt idx="2">
                  <c:v>Affects anaesthesia</c:v>
                </c:pt>
                <c:pt idx="3">
                  <c:v>Don't know</c:v>
                </c:pt>
              </c:strCache>
            </c:strRef>
          </c:cat>
          <c:val>
            <c:numRef>
              <c:f>'[FINAL master chart for Adult and Paeds NBM audit for presentation.xlsx]Sheet8'!$B$95:$B$98</c:f>
              <c:numCache>
                <c:formatCode>General</c:formatCode>
                <c:ptCount val="4"/>
                <c:pt idx="0">
                  <c:v>38</c:v>
                </c:pt>
                <c:pt idx="1">
                  <c:v>24</c:v>
                </c:pt>
                <c:pt idx="2">
                  <c:v>4</c:v>
                </c:pt>
                <c:pt idx="3">
                  <c:v>34</c:v>
                </c:pt>
              </c:numCache>
            </c:numRef>
          </c:val>
          <c:extLst>
            <c:ext xmlns:c16="http://schemas.microsoft.com/office/drawing/2014/chart" uri="{C3380CC4-5D6E-409C-BE32-E72D297353CC}">
              <c16:uniqueId val="{00000004-30A3-46C1-9264-DD0E3B9FD200}"/>
            </c:ext>
          </c:extLst>
        </c:ser>
        <c:dLbls>
          <c:showLegendKey val="0"/>
          <c:showVal val="0"/>
          <c:showCatName val="0"/>
          <c:showSerName val="0"/>
          <c:showPercent val="0"/>
          <c:showBubbleSize val="0"/>
        </c:dLbls>
        <c:gapWidth val="150"/>
        <c:axId val="1198716880"/>
        <c:axId val="1198705456"/>
      </c:barChart>
      <c:catAx>
        <c:axId val="119871688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500" b="0" i="0" u="none" strike="noStrike" kern="1200" baseline="0">
                <a:solidFill>
                  <a:schemeClr val="tx1">
                    <a:lumMod val="65000"/>
                    <a:lumOff val="35000"/>
                  </a:schemeClr>
                </a:solidFill>
                <a:latin typeface="+mn-lt"/>
                <a:ea typeface="+mn-ea"/>
                <a:cs typeface="+mn-cs"/>
              </a:defRPr>
            </a:pPr>
            <a:endParaRPr lang="en-US"/>
          </a:p>
        </c:txPr>
        <c:crossAx val="1198705456"/>
        <c:crosses val="autoZero"/>
        <c:auto val="1"/>
        <c:lblAlgn val="ctr"/>
        <c:lblOffset val="100"/>
        <c:noMultiLvlLbl val="0"/>
      </c:catAx>
      <c:valAx>
        <c:axId val="119870545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1198716880"/>
        <c:crosses val="autoZero"/>
        <c:crossBetween val="between"/>
        <c:majorUnit val="20"/>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r>
              <a:rPr lang="en-GB" sz="600"/>
              <a:t>Reason for no water received 1 hr before surgery(%)</a:t>
            </a:r>
          </a:p>
        </c:rich>
      </c:tx>
      <c:overlay val="0"/>
      <c:spPr>
        <a:noFill/>
        <a:ln>
          <a:noFill/>
        </a:ln>
        <a:effectLst/>
      </c:spPr>
      <c:txPr>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a:gsLst>
                <a:gs pos="0">
                  <a:srgbClr val="9EE256"/>
                </a:gs>
                <a:gs pos="100000">
                  <a:srgbClr val="52762D"/>
                </a:gs>
              </a:gsLst>
              <a:lin scaled="0"/>
            </a:gra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presentation.xlsx]Sheet9'!$L$16:$L$20</c:f>
              <c:strCache>
                <c:ptCount val="5"/>
                <c:pt idx="0">
                  <c:v>Hold by anaesthetist</c:v>
                </c:pt>
                <c:pt idx="1">
                  <c:v>Surgery duration &lt;1hr</c:v>
                </c:pt>
                <c:pt idx="2">
                  <c:v>Forgert to administer fluids</c:v>
                </c:pt>
                <c:pt idx="3">
                  <c:v>Child/parents declined fluids</c:v>
                </c:pt>
                <c:pt idx="4">
                  <c:v>1st on list</c:v>
                </c:pt>
              </c:strCache>
            </c:strRef>
          </c:cat>
          <c:val>
            <c:numRef>
              <c:f>'[FINAL master chart for Adult and Paeds NBM audit for presentation.xlsx]Sheet9'!$M$16:$M$20</c:f>
              <c:numCache>
                <c:formatCode>General</c:formatCode>
                <c:ptCount val="5"/>
                <c:pt idx="0">
                  <c:v>18</c:v>
                </c:pt>
                <c:pt idx="1">
                  <c:v>44</c:v>
                </c:pt>
                <c:pt idx="2">
                  <c:v>18</c:v>
                </c:pt>
                <c:pt idx="3">
                  <c:v>0</c:v>
                </c:pt>
                <c:pt idx="4">
                  <c:v>6</c:v>
                </c:pt>
              </c:numCache>
            </c:numRef>
          </c:val>
          <c:extLst>
            <c:ext xmlns:c16="http://schemas.microsoft.com/office/drawing/2014/chart" uri="{C3380CC4-5D6E-409C-BE32-E72D297353CC}">
              <c16:uniqueId val="{00000000-E490-4A3A-BB15-8CFF8F5C878C}"/>
            </c:ext>
          </c:extLst>
        </c:ser>
        <c:dLbls>
          <c:showLegendKey val="0"/>
          <c:showVal val="1"/>
          <c:showCatName val="0"/>
          <c:showSerName val="0"/>
          <c:showPercent val="0"/>
          <c:showBubbleSize val="0"/>
        </c:dLbls>
        <c:gapWidth val="150"/>
        <c:axId val="1198710896"/>
        <c:axId val="1198708720"/>
      </c:barChart>
      <c:catAx>
        <c:axId val="119871089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500" b="0" i="0" u="none" strike="noStrike" kern="1200" baseline="0">
                <a:solidFill>
                  <a:schemeClr val="tx1">
                    <a:lumMod val="65000"/>
                    <a:lumOff val="35000"/>
                  </a:schemeClr>
                </a:solidFill>
                <a:latin typeface="+mn-lt"/>
                <a:ea typeface="+mn-ea"/>
                <a:cs typeface="+mn-cs"/>
              </a:defRPr>
            </a:pPr>
            <a:endParaRPr lang="en-US"/>
          </a:p>
        </c:txPr>
        <c:crossAx val="1198708720"/>
        <c:crosses val="autoZero"/>
        <c:auto val="1"/>
        <c:lblAlgn val="ctr"/>
        <c:lblOffset val="100"/>
        <c:noMultiLvlLbl val="0"/>
      </c:catAx>
      <c:valAx>
        <c:axId val="119870872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1198710896"/>
        <c:crosses val="autoZero"/>
        <c:crossBetween val="between"/>
        <c:majorUnit val="20"/>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4/18/2021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2471063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extLst>
      <p:ext uri="{BB962C8B-B14F-4D97-AF65-F5344CB8AC3E}">
        <p14:creationId xmlns:p14="http://schemas.microsoft.com/office/powerpoint/2010/main" val="64356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626CA8-A7F1-4A52-BDF2-C97431D4F8EE}"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626CA8-A7F1-4A52-BDF2-C97431D4F8EE}" type="datetimeFigureOut">
              <a:rPr lang="en-GB" smtClean="0"/>
              <a:t>18/04/2021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626CA8-A7F1-4A52-BDF2-C97431D4F8EE}" type="datetimeFigureOut">
              <a:rPr lang="en-GB" smtClean="0"/>
              <a:t>18/04/2021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26CA8-A7F1-4A52-BDF2-C97431D4F8EE}" type="datetimeFigureOut">
              <a:rPr lang="en-GB" smtClean="0"/>
              <a:t>18/04/2021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26CA8-A7F1-4A52-BDF2-C97431D4F8EE}"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26CA8-A7F1-4A52-BDF2-C97431D4F8EE}"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26CA8-A7F1-4A52-BDF2-C97431D4F8EE}" type="datetimeFigureOut">
              <a:rPr lang="en-GB" smtClean="0"/>
              <a:t>18/04/2021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7C245-3613-47AB-B352-9B68DE888CE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ctrTitle"/>
          </p:nvPr>
        </p:nvSpPr>
        <p:spPr>
          <a:xfrm>
            <a:off x="87312" y="39393"/>
            <a:ext cx="11900851" cy="1096614"/>
          </a:xfrm>
          <a:solidFill>
            <a:srgbClr val="006BA5"/>
          </a:solidFill>
          <a:ln>
            <a:solidFill>
              <a:srgbClr val="00426B"/>
            </a:solidFill>
          </a:ln>
        </p:spPr>
        <p:txBody>
          <a:bodyPr>
            <a:noAutofit/>
          </a:bodyPr>
          <a:lstStyle/>
          <a:p>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r>
              <a:rPr lang="en-GB" sz="2400" b="1" dirty="0">
                <a:solidFill>
                  <a:schemeClr val="bg1"/>
                </a:solidFill>
                <a:latin typeface="+mn-lt"/>
              </a:rPr>
              <a:t>Compliance with fasting guidelines in paediatric patients undergoing elective surgeries</a:t>
            </a:r>
            <a:br>
              <a:rPr lang="en-GB" sz="1800" dirty="0">
                <a:latin typeface="+mn-lt"/>
              </a:rPr>
            </a:br>
            <a:br>
              <a:rPr lang="en-US" altLang="en-US" sz="1700" dirty="0">
                <a:solidFill>
                  <a:schemeClr val="bg1"/>
                </a:solidFill>
                <a:latin typeface="+mn-lt"/>
                <a:cs typeface="Arial" panose="020B0604020202020204" pitchFamily="34" charset="0"/>
              </a:rPr>
            </a:br>
            <a:r>
              <a:rPr sz="1000" dirty="0">
                <a:solidFill>
                  <a:schemeClr val="bg1"/>
                </a:solidFill>
                <a:latin typeface="+mn-lt"/>
                <a:cs typeface="Arial" panose="020B0604020202020204" pitchFamily="34" charset="0"/>
              </a:rPr>
              <a:t>Singh, Manpree</a:t>
            </a:r>
            <a:r>
              <a:rPr lang="en-US" sz="1000" dirty="0">
                <a:solidFill>
                  <a:schemeClr val="bg1"/>
                </a:solidFill>
                <a:latin typeface="+mn-lt"/>
                <a:cs typeface="Arial" panose="020B0604020202020204" pitchFamily="34" charset="0"/>
              </a:rPr>
              <a:t>t</a:t>
            </a:r>
            <a:r>
              <a:rPr lang="en-US" sz="1000" baseline="30000" dirty="0">
                <a:solidFill>
                  <a:schemeClr val="bg1"/>
                </a:solidFill>
                <a:latin typeface="+mn-lt"/>
                <a:cs typeface="Arial" panose="020B0604020202020204" pitchFamily="34" charset="0"/>
              </a:rPr>
              <a:t>1</a:t>
            </a:r>
            <a:r>
              <a:rPr lang="en-US" sz="1000" dirty="0">
                <a:solidFill>
                  <a:schemeClr val="bg1"/>
                </a:solidFill>
                <a:latin typeface="+mn-lt"/>
                <a:cs typeface="Arial" panose="020B0604020202020204" pitchFamily="34" charset="0"/>
              </a:rPr>
              <a:t>, </a:t>
            </a:r>
            <a:r>
              <a:rPr lang="en-US" sz="1000" dirty="0" err="1">
                <a:solidFill>
                  <a:schemeClr val="bg1"/>
                </a:solidFill>
                <a:latin typeface="+mn-lt"/>
                <a:cs typeface="Arial" panose="020B0604020202020204" pitchFamily="34" charset="0"/>
              </a:rPr>
              <a:t>Khadanga</a:t>
            </a:r>
            <a:r>
              <a:rPr lang="en-US" sz="1000" dirty="0">
                <a:solidFill>
                  <a:schemeClr val="bg1"/>
                </a:solidFill>
                <a:latin typeface="+mn-lt"/>
                <a:cs typeface="Arial" panose="020B0604020202020204" pitchFamily="34" charset="0"/>
              </a:rPr>
              <a:t> Prashant</a:t>
            </a:r>
            <a:r>
              <a:rPr lang="en-US" sz="1000" baseline="30000" dirty="0">
                <a:solidFill>
                  <a:schemeClr val="bg1"/>
                </a:solidFill>
                <a:latin typeface="+mn-lt"/>
                <a:cs typeface="Arial" panose="020B0604020202020204" pitchFamily="34" charset="0"/>
              </a:rPr>
              <a:t>1</a:t>
            </a:r>
            <a:r>
              <a:rPr lang="en-US" sz="1000" dirty="0">
                <a:solidFill>
                  <a:schemeClr val="bg1"/>
                </a:solidFill>
                <a:latin typeface="+mn-lt"/>
                <a:cs typeface="Arial" panose="020B0604020202020204" pitchFamily="34" charset="0"/>
              </a:rPr>
              <a:t>, </a:t>
            </a:r>
            <a:r>
              <a:rPr lang="en-GB" sz="1000" dirty="0">
                <a:solidFill>
                  <a:schemeClr val="bg1"/>
                </a:solidFill>
                <a:latin typeface="+mn-lt"/>
                <a:cs typeface="Arial" panose="020B0604020202020204" pitchFamily="34" charset="0"/>
              </a:rPr>
              <a:t>Zara Kwan</a:t>
            </a:r>
            <a:r>
              <a:rPr lang="en-US" sz="1000" baseline="30000" dirty="0">
                <a:solidFill>
                  <a:schemeClr val="bg1"/>
                </a:solidFill>
                <a:latin typeface="+mn-lt"/>
                <a:cs typeface="Arial" panose="020B0604020202020204" pitchFamily="34" charset="0"/>
              </a:rPr>
              <a:t>2</a:t>
            </a:r>
            <a:r>
              <a:rPr lang="en-US" sz="1000" dirty="0">
                <a:solidFill>
                  <a:schemeClr val="bg1"/>
                </a:solidFill>
                <a:latin typeface="+mn-lt"/>
                <a:cs typeface="Arial" panose="020B0604020202020204" pitchFamily="34" charset="0"/>
              </a:rPr>
              <a:t>,</a:t>
            </a:r>
            <a:r>
              <a:rPr lang="en-US" sz="1000" baseline="30000" dirty="0">
                <a:solidFill>
                  <a:schemeClr val="bg1"/>
                </a:solidFill>
                <a:latin typeface="+mn-lt"/>
                <a:cs typeface="Arial" panose="020B0604020202020204" pitchFamily="34" charset="0"/>
              </a:rPr>
              <a:t>  </a:t>
            </a:r>
            <a:r>
              <a:rPr lang="en-GB" sz="1000" dirty="0">
                <a:solidFill>
                  <a:schemeClr val="bg1"/>
                </a:solidFill>
                <a:latin typeface="+mn-lt"/>
                <a:cs typeface="Arial" panose="020B0604020202020204" pitchFamily="34" charset="0"/>
              </a:rPr>
              <a:t>Genevieve Judd</a:t>
            </a:r>
            <a:r>
              <a:rPr lang="en-US" sz="1000" baseline="30000" dirty="0">
                <a:solidFill>
                  <a:schemeClr val="bg1"/>
                </a:solidFill>
                <a:latin typeface="+mn-lt"/>
                <a:cs typeface="Arial" panose="020B0604020202020204" pitchFamily="34" charset="0"/>
              </a:rPr>
              <a:t> 2</a:t>
            </a:r>
            <a:br>
              <a:rPr sz="1000" baseline="30000" dirty="0">
                <a:solidFill>
                  <a:schemeClr val="bg1"/>
                </a:solidFill>
                <a:latin typeface="+mn-lt"/>
                <a:cs typeface="Arial" panose="020B0604020202020204" pitchFamily="34" charset="0"/>
              </a:rPr>
            </a:br>
            <a:r>
              <a:rPr lang="en-US" sz="1000" baseline="30000" dirty="0">
                <a:solidFill>
                  <a:schemeClr val="bg1"/>
                </a:solidFill>
                <a:latin typeface="+mn-lt"/>
                <a:cs typeface="Arial" panose="020B0604020202020204" pitchFamily="34" charset="0"/>
              </a:rPr>
              <a:t>12</a:t>
            </a:r>
            <a:r>
              <a:rPr sz="1000" dirty="0">
                <a:solidFill>
                  <a:schemeClr val="bg1"/>
                </a:solidFill>
                <a:latin typeface="+mn-lt"/>
                <a:cs typeface="Arial" panose="020B0604020202020204" pitchFamily="34" charset="0"/>
              </a:rPr>
              <a:t>London North West University Healthcare NHS Trust </a:t>
            </a:r>
            <a:br>
              <a:rPr sz="1000" dirty="0">
                <a:solidFill>
                  <a:schemeClr val="bg1"/>
                </a:solidFill>
                <a:latin typeface="+mn-lt"/>
                <a:cs typeface="Arial" panose="020B0604020202020204" pitchFamily="34" charset="0"/>
              </a:rPr>
            </a:br>
            <a:endParaRPr sz="1000" dirty="0">
              <a:solidFill>
                <a:schemeClr val="bg1"/>
              </a:solidFill>
              <a:latin typeface="+mn-lt"/>
              <a:cs typeface="Arial" panose="020B0604020202020204" pitchFamily="34" charset="0"/>
            </a:endParaRPr>
          </a:p>
        </p:txBody>
      </p:sp>
      <p:sp>
        <p:nvSpPr>
          <p:cNvPr id="8" name="Podtytuł 2"/>
          <p:cNvSpPr>
            <a:spLocks noGrp="1"/>
          </p:cNvSpPr>
          <p:nvPr>
            <p:ph type="subTitle" idx="1"/>
          </p:nvPr>
        </p:nvSpPr>
        <p:spPr>
          <a:xfrm>
            <a:off x="90170" y="1321434"/>
            <a:ext cx="5543464" cy="332927"/>
          </a:xfrm>
          <a:solidFill>
            <a:srgbClr val="006BA5"/>
          </a:solidFill>
          <a:ln>
            <a:solidFill>
              <a:srgbClr val="00426B"/>
            </a:solidFill>
          </a:ln>
        </p:spPr>
        <p:txBody>
          <a:bodyPr>
            <a:noAutofit/>
          </a:bodyPr>
          <a:lstStyle/>
          <a:p>
            <a:r>
              <a:rPr lang="en-US" sz="1600" b="1" dirty="0">
                <a:solidFill>
                  <a:schemeClr val="bg1"/>
                </a:solidFill>
                <a:latin typeface="Arial" panose="020B0604020202020204" pitchFamily="34" charset="0"/>
                <a:cs typeface="Arial" panose="020B0604020202020204" pitchFamily="34" charset="0"/>
              </a:rPr>
              <a:t>Introduction</a:t>
            </a:r>
            <a:endParaRPr lang="pl-PL" sz="1600" b="1" dirty="0">
              <a:solidFill>
                <a:schemeClr val="bg1"/>
              </a:solidFill>
              <a:latin typeface="Arial" panose="020B0604020202020204" pitchFamily="34" charset="0"/>
              <a:cs typeface="Arial" panose="020B0604020202020204" pitchFamily="34" charset="0"/>
            </a:endParaRPr>
          </a:p>
        </p:txBody>
      </p:sp>
      <p:sp>
        <p:nvSpPr>
          <p:cNvPr id="9" name="Podtytuł 2"/>
          <p:cNvSpPr txBox="1"/>
          <p:nvPr/>
        </p:nvSpPr>
        <p:spPr>
          <a:xfrm>
            <a:off x="87312" y="2689661"/>
            <a:ext cx="5546322" cy="254219"/>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b="1" dirty="0">
                <a:solidFill>
                  <a:schemeClr val="bg1"/>
                </a:solidFill>
                <a:latin typeface="Arial" panose="020B0604020202020204" pitchFamily="34" charset="0"/>
                <a:cs typeface="Arial" panose="020B0604020202020204" pitchFamily="34" charset="0"/>
              </a:rPr>
              <a:t>Methods</a:t>
            </a:r>
            <a:endParaRPr lang="pl-PL" sz="1600" b="1" dirty="0">
              <a:solidFill>
                <a:schemeClr val="bg1"/>
              </a:solidFill>
              <a:latin typeface="Arial" panose="020B0604020202020204" pitchFamily="34" charset="0"/>
              <a:cs typeface="Arial" panose="020B0604020202020204" pitchFamily="34" charset="0"/>
            </a:endParaRPr>
          </a:p>
        </p:txBody>
      </p:sp>
      <p:sp>
        <p:nvSpPr>
          <p:cNvPr id="10" name="Podtytuł 2"/>
          <p:cNvSpPr txBox="1"/>
          <p:nvPr/>
        </p:nvSpPr>
        <p:spPr>
          <a:xfrm>
            <a:off x="147637" y="4444879"/>
            <a:ext cx="5555739" cy="287181"/>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solidFill>
                  <a:schemeClr val="bg1"/>
                </a:solidFill>
                <a:latin typeface="Arial" panose="020B0604020202020204" pitchFamily="34" charset="0"/>
                <a:cs typeface="Arial" panose="020B0604020202020204" pitchFamily="34" charset="0"/>
              </a:rPr>
              <a:t>Results</a:t>
            </a:r>
            <a:endParaRPr lang="pl-PL" sz="1600" b="1" dirty="0">
              <a:solidFill>
                <a:schemeClr val="bg1"/>
              </a:solidFill>
              <a:latin typeface="Arial" panose="020B0604020202020204" pitchFamily="34" charset="0"/>
              <a:cs typeface="Arial" panose="020B0604020202020204" pitchFamily="34" charset="0"/>
            </a:endParaRPr>
          </a:p>
        </p:txBody>
      </p:sp>
      <p:sp>
        <p:nvSpPr>
          <p:cNvPr id="12" name="Podtytuł 2"/>
          <p:cNvSpPr txBox="1"/>
          <p:nvPr/>
        </p:nvSpPr>
        <p:spPr>
          <a:xfrm>
            <a:off x="6244368" y="3912123"/>
            <a:ext cx="5743795" cy="346637"/>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solidFill>
                  <a:schemeClr val="bg1"/>
                </a:solidFill>
                <a:latin typeface="Arial" panose="020B0604020202020204" pitchFamily="34" charset="0"/>
                <a:cs typeface="Arial" panose="020B0604020202020204" pitchFamily="34" charset="0"/>
              </a:rPr>
              <a:t>Discussion</a:t>
            </a:r>
            <a:endParaRPr lang="pl-PL" sz="1600" b="1" dirty="0">
              <a:solidFill>
                <a:schemeClr val="bg1"/>
              </a:solidFill>
              <a:latin typeface="Arial" panose="020B0604020202020204" pitchFamily="34" charset="0"/>
              <a:cs typeface="Arial" panose="020B0604020202020204" pitchFamily="34" charset="0"/>
            </a:endParaRPr>
          </a:p>
        </p:txBody>
      </p:sp>
      <p:sp>
        <p:nvSpPr>
          <p:cNvPr id="13" name="Podtytuł 2"/>
          <p:cNvSpPr txBox="1"/>
          <p:nvPr/>
        </p:nvSpPr>
        <p:spPr>
          <a:xfrm>
            <a:off x="6244367" y="5428311"/>
            <a:ext cx="5743795" cy="283845"/>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solidFill>
                  <a:schemeClr val="bg1"/>
                </a:solidFill>
                <a:latin typeface="Arial" panose="020B0604020202020204" pitchFamily="34" charset="0"/>
                <a:cs typeface="Arial" panose="020B0604020202020204" pitchFamily="34" charset="0"/>
              </a:rPr>
              <a:t>References</a:t>
            </a:r>
            <a:endParaRPr lang="pl-PL" sz="1600" b="1" dirty="0">
              <a:solidFill>
                <a:schemeClr val="bg1"/>
              </a:solidFill>
              <a:latin typeface="Arial" panose="020B0604020202020204" pitchFamily="34" charset="0"/>
              <a:cs typeface="Arial" panose="020B0604020202020204" pitchFamily="34" charset="0"/>
            </a:endParaRPr>
          </a:p>
        </p:txBody>
      </p:sp>
      <p:sp>
        <p:nvSpPr>
          <p:cNvPr id="15" name="Prostokąt 20"/>
          <p:cNvSpPr/>
          <p:nvPr/>
        </p:nvSpPr>
        <p:spPr>
          <a:xfrm>
            <a:off x="135052" y="2943880"/>
            <a:ext cx="5568323" cy="1605568"/>
          </a:xfrm>
          <a:prstGeom prst="rect">
            <a:avLst/>
          </a:prstGeom>
        </p:spPr>
        <p:txBody>
          <a:bodyPr wrap="square">
            <a:spAutoFit/>
          </a:bodyPr>
          <a:lstStyle/>
          <a:p>
            <a:pPr marL="171450" indent="-171450" algn="just">
              <a:spcBef>
                <a:spcPts val="1000"/>
              </a:spcBef>
              <a:buFont typeface="Wingdings" panose="05000000000000000000" pitchFamily="2" charset="2"/>
              <a:buChar char="Ø"/>
            </a:pPr>
            <a:r>
              <a:rPr lang="en-US" sz="1000" dirty="0">
                <a:cs typeface="Arial" panose="020B0604020202020204"/>
              </a:rPr>
              <a:t>Standards being audited: </a:t>
            </a:r>
            <a:r>
              <a:rPr lang="en-GB" sz="1000" dirty="0">
                <a:cs typeface="Arial" panose="020B0604020202020204"/>
              </a:rPr>
              <a:t>Ensuring children to have 100ml of water at 7am on day of surgery</a:t>
            </a:r>
          </a:p>
          <a:p>
            <a:pPr marL="171450" indent="-171450" algn="just">
              <a:spcBef>
                <a:spcPts val="1000"/>
              </a:spcBef>
              <a:buFont typeface="Wingdings" panose="05000000000000000000" pitchFamily="2" charset="2"/>
              <a:buChar char="Ø"/>
            </a:pPr>
            <a:r>
              <a:rPr lang="en-GB" sz="1000" dirty="0">
                <a:cs typeface="Arial" panose="020B0604020202020204"/>
              </a:rPr>
              <a:t>3ml/kg of water given if the wait for surgery is longer than 1hr</a:t>
            </a:r>
            <a:endParaRPr kumimoji="0" lang="en-GB" sz="1000" b="0" i="0" u="none" strike="noStrike" kern="0" cap="none" spc="0" normalizeH="0" baseline="0" noProof="0" dirty="0">
              <a:solidFill>
                <a:schemeClr val="tx1"/>
              </a:solidFill>
              <a:effectLst/>
              <a:uLnTx/>
              <a:uFillTx/>
              <a:cs typeface="Arial" panose="020B0604020202020204" pitchFamily="34" charset="0"/>
            </a:endParaRPr>
          </a:p>
          <a:p>
            <a:pPr algn="just">
              <a:spcBef>
                <a:spcPct val="50000"/>
              </a:spcBef>
              <a:defRPr/>
            </a:pPr>
            <a:r>
              <a:rPr lang="en-GB" sz="1000" dirty="0">
                <a:cs typeface="Arial" panose="020B0604020202020204" pitchFamily="34" charset="0"/>
              </a:rPr>
              <a:t>A prospective audit was performed over a two-month period at three sites of Northwest London Trust. The data regarding demographics, knowledge, awareness and compliance with fasting guidelines were collected from the parents of paediatric patients who were scheduled for elective surgery using a questionnaire distributed to them in the pre-operative area. A separate questionnaire was distributed to RCNs to determine their awareness and cause of divergence from fasting guidelines.</a:t>
            </a:r>
          </a:p>
          <a:p>
            <a:pPr lvl="0" algn="just">
              <a:spcBef>
                <a:spcPct val="50000"/>
              </a:spcBef>
              <a:defRPr/>
            </a:pPr>
            <a:endParaRPr kumimoji="0" lang="pl-PL" sz="1000" b="0" i="0" u="none" strike="noStrike" kern="0" cap="none" spc="0" normalizeH="0" baseline="0" noProof="0" dirty="0">
              <a:solidFill>
                <a:schemeClr val="tx1"/>
              </a:solidFill>
              <a:effectLst/>
              <a:uLnTx/>
              <a:uFillTx/>
              <a:latin typeface="Arial" panose="020B0604020202020204" pitchFamily="34" charset="0"/>
              <a:cs typeface="Arial" panose="020B0604020202020204" pitchFamily="34" charset="0"/>
            </a:endParaRPr>
          </a:p>
        </p:txBody>
      </p:sp>
      <p:sp>
        <p:nvSpPr>
          <p:cNvPr id="16" name="Prostokąt 20"/>
          <p:cNvSpPr/>
          <p:nvPr/>
        </p:nvSpPr>
        <p:spPr>
          <a:xfrm>
            <a:off x="147637" y="4732060"/>
            <a:ext cx="5656478" cy="2477601"/>
          </a:xfrm>
          <a:prstGeom prst="rect">
            <a:avLst/>
          </a:prstGeom>
        </p:spPr>
        <p:txBody>
          <a:bodyPr wrap="square">
            <a:spAutoFit/>
          </a:bodyPr>
          <a:lstStyle/>
          <a:p>
            <a:pPr algn="just">
              <a:spcBef>
                <a:spcPct val="50000"/>
              </a:spcBef>
              <a:defRPr/>
            </a:pPr>
            <a:r>
              <a:rPr lang="en-GB" sz="1000" dirty="0">
                <a:cs typeface="Arial" panose="020B0604020202020204" pitchFamily="34" charset="0"/>
              </a:rPr>
              <a:t>A total of 50 parents and 50 RCNs participated in the survey. Patients were divided into 3 major age groups: group A(age 1-5 </a:t>
            </a:r>
            <a:r>
              <a:rPr lang="en-GB" sz="1000" dirty="0" err="1">
                <a:cs typeface="Arial" panose="020B0604020202020204" pitchFamily="34" charset="0"/>
              </a:rPr>
              <a:t>yrs</a:t>
            </a:r>
            <a:r>
              <a:rPr lang="en-GB" sz="1000" dirty="0">
                <a:cs typeface="Arial" panose="020B0604020202020204" pitchFamily="34" charset="0"/>
              </a:rPr>
              <a:t>), group B(age 6-10 </a:t>
            </a:r>
            <a:r>
              <a:rPr lang="en-GB" sz="1000" dirty="0" err="1">
                <a:cs typeface="Arial" panose="020B0604020202020204" pitchFamily="34" charset="0"/>
              </a:rPr>
              <a:t>yrs</a:t>
            </a:r>
            <a:r>
              <a:rPr lang="en-GB" sz="1000" dirty="0">
                <a:cs typeface="Arial" panose="020B0604020202020204" pitchFamily="34" charset="0"/>
              </a:rPr>
              <a:t>), group C(age 11-16 </a:t>
            </a:r>
            <a:r>
              <a:rPr lang="en-GB" sz="1000" dirty="0" err="1">
                <a:cs typeface="Arial" panose="020B0604020202020204" pitchFamily="34" charset="0"/>
              </a:rPr>
              <a:t>yrs</a:t>
            </a:r>
            <a:r>
              <a:rPr lang="en-GB" sz="1000" dirty="0">
                <a:cs typeface="Arial" panose="020B0604020202020204" pitchFamily="34" charset="0"/>
              </a:rPr>
              <a:t>). 90% of parents received while 88% read the fasting information respectively. However, there were limitations in parents’ understanding, with more than 90% were not aware of the standards of fasting guideline. </a:t>
            </a:r>
            <a:r>
              <a:rPr lang="en-US" sz="1000" dirty="0">
                <a:cs typeface="Arial" panose="020B0604020202020204" pitchFamily="34" charset="0"/>
                <a:sym typeface="+mn-ea"/>
              </a:rPr>
              <a:t>96% children fail to receive 100 ml water at 7 am on the day of surgery. </a:t>
            </a:r>
            <a:r>
              <a:rPr lang="en-GB" sz="1000" dirty="0">
                <a:cs typeface="Arial" panose="020B0604020202020204" pitchFamily="34" charset="0"/>
              </a:rPr>
              <a:t>Most of them (85%) were informed to stay nil by mouth (NBM) after 6 AM. </a:t>
            </a:r>
            <a:r>
              <a:rPr lang="en-US" sz="1000" dirty="0">
                <a:cs typeface="Arial" panose="020B0604020202020204" pitchFamily="34" charset="0"/>
              </a:rPr>
              <a:t>92% of the children were never encouraged to have water 1hr before surgery. </a:t>
            </a:r>
            <a:r>
              <a:rPr lang="en-GB" sz="1000" dirty="0">
                <a:cs typeface="Arial" panose="020B0604020202020204" pitchFamily="34" charset="0"/>
              </a:rPr>
              <a:t>40/50 (80%) parents believed that preoperative fasting was important and 66% (33/50) of the parents were aware that adequate fasting was necessary to avoid perioperative complications in their children. 86% of RCNs accept that their patients didn’t receive water 1 hour prior to surgery. </a:t>
            </a:r>
            <a:r>
              <a:rPr lang="en-US" sz="1000" dirty="0">
                <a:cs typeface="Arial" panose="020B0604020202020204" pitchFamily="34" charset="0"/>
                <a:sym typeface="+mn-ea"/>
              </a:rPr>
              <a:t>Reasons for children not having water 1hr before surgery were duration of surgery &lt;1hr (44%), followed as advised by </a:t>
            </a:r>
            <a:r>
              <a:rPr lang="en-US" sz="1000" dirty="0" err="1">
                <a:cs typeface="Arial" panose="020B0604020202020204" pitchFamily="34" charset="0"/>
                <a:sym typeface="+mn-ea"/>
              </a:rPr>
              <a:t>anaesthetist</a:t>
            </a:r>
            <a:r>
              <a:rPr lang="en-US" sz="1000" dirty="0">
                <a:cs typeface="Arial" panose="020B0604020202020204" pitchFamily="34" charset="0"/>
                <a:sym typeface="+mn-ea"/>
              </a:rPr>
              <a:t> (18%) and forget to administer fluids (18%). </a:t>
            </a:r>
            <a:r>
              <a:rPr lang="en-US" sz="1000" dirty="0">
                <a:cs typeface="Arial" panose="020B0604020202020204" pitchFamily="34" charset="0"/>
              </a:rPr>
              <a:t>14% of the children had prolonged fasting</a:t>
            </a:r>
            <a:r>
              <a:rPr lang="en-US" sz="1000" dirty="0"/>
              <a:t>.</a:t>
            </a:r>
          </a:p>
          <a:p>
            <a:pPr algn="just">
              <a:spcBef>
                <a:spcPct val="50000"/>
              </a:spcBef>
              <a:defRPr/>
            </a:pPr>
            <a:endParaRPr lang="en-US" sz="1000" dirty="0">
              <a:latin typeface="Arial" panose="020B0604020202020204" pitchFamily="34" charset="0"/>
              <a:cs typeface="Arial" panose="020B0604020202020204" pitchFamily="34" charset="0"/>
            </a:endParaRPr>
          </a:p>
          <a:p>
            <a:pPr algn="just">
              <a:spcBef>
                <a:spcPct val="50000"/>
              </a:spcBef>
              <a:defRPr/>
            </a:pPr>
            <a:endParaRPr lang="en-GB" sz="1000" dirty="0">
              <a:latin typeface="Arial" panose="020B0604020202020204" pitchFamily="34" charset="0"/>
              <a:cs typeface="Arial" panose="020B0604020202020204" pitchFamily="34" charset="0"/>
            </a:endParaRPr>
          </a:p>
          <a:p>
            <a:pPr lvl="0" algn="just">
              <a:spcBef>
                <a:spcPct val="50000"/>
              </a:spcBef>
              <a:defRPr/>
            </a:pPr>
            <a:endParaRPr kumimoji="0" sz="1000" b="0" i="0" u="none" strike="noStrike" kern="0" cap="none" spc="0" normalizeH="0" baseline="0" dirty="0">
              <a:solidFill>
                <a:prstClr val="black"/>
              </a:solidFill>
              <a:latin typeface="Arial" panose="020B0604020202020204" pitchFamily="34" charset="0"/>
              <a:cs typeface="Arial" panose="020B0604020202020204" pitchFamily="34" charset="0"/>
            </a:endParaRPr>
          </a:p>
        </p:txBody>
      </p:sp>
      <p:sp>
        <p:nvSpPr>
          <p:cNvPr id="17" name="Prostokąt 23"/>
          <p:cNvSpPr/>
          <p:nvPr/>
        </p:nvSpPr>
        <p:spPr>
          <a:xfrm>
            <a:off x="6244367" y="5770355"/>
            <a:ext cx="5844309" cy="861774"/>
          </a:xfrm>
          <a:prstGeom prst="rect">
            <a:avLst/>
          </a:prstGeom>
        </p:spPr>
        <p:txBody>
          <a:bodyPr wrap="square">
            <a:spAutoFit/>
          </a:bodyPr>
          <a:lstStyle/>
          <a:p>
            <a:pPr marL="228600" indent="-228600">
              <a:buAutoNum type="arabicPeriod"/>
            </a:pPr>
            <a:r>
              <a:rPr lang="en-GB" sz="1000" dirty="0">
                <a:cs typeface="Arial" panose="020B0604020202020204" pitchFamily="34" charset="0"/>
              </a:rPr>
              <a:t>American Society of Anaesthesiologists. Practice Guidelines for Preoperative Fasting and the Use of Pharmacologic Agents to Reduce the Risk of Pulmonary Aspiration. </a:t>
            </a:r>
            <a:r>
              <a:rPr lang="en-GB" sz="1000" i="1" dirty="0" err="1">
                <a:cs typeface="Arial" panose="020B0604020202020204" pitchFamily="34" charset="0"/>
              </a:rPr>
              <a:t>Anesthesiology</a:t>
            </a:r>
            <a:r>
              <a:rPr lang="en-GB" sz="1000" dirty="0">
                <a:cs typeface="Arial" panose="020B0604020202020204" pitchFamily="34" charset="0"/>
              </a:rPr>
              <a:t> 2011; </a:t>
            </a:r>
            <a:r>
              <a:rPr lang="en-GB" sz="1000" b="1" dirty="0">
                <a:cs typeface="Arial" panose="020B0604020202020204" pitchFamily="34" charset="0"/>
              </a:rPr>
              <a:t>114</a:t>
            </a:r>
            <a:r>
              <a:rPr lang="en-GB" sz="1000" dirty="0">
                <a:cs typeface="Arial" panose="020B0604020202020204" pitchFamily="34" charset="0"/>
              </a:rPr>
              <a:t>: 495-511 </a:t>
            </a:r>
          </a:p>
          <a:p>
            <a:pPr marL="228600" indent="-228600">
              <a:buFontTx/>
              <a:buAutoNum type="arabicPeriod"/>
            </a:pPr>
            <a:r>
              <a:rPr lang="en-GB" sz="1000" dirty="0">
                <a:cs typeface="Arial" panose="020B0604020202020204" pitchFamily="34" charset="0"/>
              </a:rPr>
              <a:t>Pre‐operative fasting in adults and children: clinical practice and guidelines. Anaesthesia 2019; 74, 83–88</a:t>
            </a:r>
          </a:p>
          <a:p>
            <a:pPr marL="228600" indent="-228600">
              <a:buFontTx/>
              <a:buAutoNum type="arabicPeriod"/>
            </a:pPr>
            <a:r>
              <a:rPr lang="en-GB" sz="1000" dirty="0" err="1"/>
              <a:t>Frykholm</a:t>
            </a:r>
            <a:r>
              <a:rPr lang="en-GB" sz="1000" dirty="0"/>
              <a:t> P, Schindler E, et al. Preoperative fasting in children: review of existing guidelines and recent developments. British Journal of Anaesthesia 2018; 120 (3): 469-474</a:t>
            </a:r>
            <a:endParaRPr lang="en-GB" sz="1000" dirty="0">
              <a:cs typeface="Arial" panose="020B0604020202020204" pitchFamily="34" charset="0"/>
            </a:endParaRPr>
          </a:p>
        </p:txBody>
      </p:sp>
      <p:sp>
        <p:nvSpPr>
          <p:cNvPr id="19" name="Prostokąt 20"/>
          <p:cNvSpPr/>
          <p:nvPr/>
        </p:nvSpPr>
        <p:spPr>
          <a:xfrm>
            <a:off x="135052" y="1725294"/>
            <a:ext cx="5498581" cy="964367"/>
          </a:xfrm>
          <a:prstGeom prst="rect">
            <a:avLst/>
          </a:prstGeom>
        </p:spPr>
        <p:txBody>
          <a:bodyPr wrap="square">
            <a:spAutoFit/>
          </a:bodyPr>
          <a:lstStyle/>
          <a:p>
            <a:pPr lvl="0" algn="just">
              <a:defRPr/>
            </a:pPr>
            <a:r>
              <a:rPr lang="en-GB" sz="1000" dirty="0">
                <a:cs typeface="Arial" panose="020B0604020202020204" pitchFamily="34" charset="0"/>
              </a:rPr>
              <a:t>Preoperative fasting in elective cases has been considered one of the fundamental cornerstones to minimize the risk of pulmonary aspiration of gastric content posed by the combination of regurgitation and loss of protective airway reflexes by anaesthetic agents</a:t>
            </a:r>
            <a:r>
              <a:rPr lang="en-US" sz="1000" baseline="30000" dirty="0">
                <a:cs typeface="Arial" panose="020B0604020202020204" pitchFamily="34" charset="0"/>
              </a:rPr>
              <a:t>1</a:t>
            </a:r>
            <a:r>
              <a:rPr lang="en-US" sz="1000" dirty="0">
                <a:cs typeface="Arial" panose="020B0604020202020204" pitchFamily="34" charset="0"/>
              </a:rPr>
              <a:t>.</a:t>
            </a:r>
          </a:p>
          <a:p>
            <a:pPr algn="just">
              <a:defRPr/>
            </a:pPr>
            <a:r>
              <a:rPr lang="en-GB" sz="1000" dirty="0">
                <a:cs typeface="Arial" panose="020B0604020202020204" pitchFamily="34" charset="0"/>
              </a:rPr>
              <a:t>The aim of this audit was to determine the knowledge and adherence of </a:t>
            </a:r>
            <a:r>
              <a:rPr lang="en-GB" sz="1000" dirty="0">
                <a:cs typeface="Arial" panose="020B0604020202020204"/>
              </a:rPr>
              <a:t>parents and </a:t>
            </a:r>
            <a:r>
              <a:rPr lang="en-GB" sz="1000" dirty="0">
                <a:cs typeface="Arial" panose="020B0604020202020204" pitchFamily="34" charset="0"/>
              </a:rPr>
              <a:t>registered children’s nurses (RCNs) to national and local fasting guidelines prior to elective surgeries.</a:t>
            </a:r>
          </a:p>
          <a:p>
            <a:pPr lvl="0" algn="just">
              <a:defRPr/>
            </a:pPr>
            <a:endParaRPr lang="en-US" sz="1000" baseline="30000" dirty="0">
              <a:cs typeface="Arial" panose="020B0604020202020204" pitchFamily="34" charset="0"/>
            </a:endParaRPr>
          </a:p>
        </p:txBody>
      </p:sp>
      <p:sp>
        <p:nvSpPr>
          <p:cNvPr id="22" name="Prostokąt 20"/>
          <p:cNvSpPr/>
          <p:nvPr/>
        </p:nvSpPr>
        <p:spPr>
          <a:xfrm>
            <a:off x="6244370" y="4258760"/>
            <a:ext cx="5743796" cy="1477328"/>
          </a:xfrm>
          <a:prstGeom prst="rect">
            <a:avLst/>
          </a:prstGeom>
        </p:spPr>
        <p:txBody>
          <a:bodyPr wrap="square">
            <a:spAutoFit/>
          </a:bodyPr>
          <a:lstStyle/>
          <a:p>
            <a:pPr algn="just"/>
            <a:r>
              <a:rPr lang="en-GB" sz="1000" dirty="0"/>
              <a:t>It is widely accepted that prolonged fasting for elective surgery in children is not much beneficial rather, adversely affects patient well‐being and can be detrimental</a:t>
            </a:r>
            <a:r>
              <a:rPr lang="en-US" sz="1000" baseline="30000" dirty="0">
                <a:latin typeface="Arial" panose="020B0604020202020204" pitchFamily="34" charset="0"/>
                <a:cs typeface="Arial" panose="020B0604020202020204" pitchFamily="34" charset="0"/>
              </a:rPr>
              <a:t> 2</a:t>
            </a:r>
            <a:r>
              <a:rPr lang="en-GB" sz="1000" dirty="0"/>
              <a:t>. So, we recommended </a:t>
            </a:r>
            <a:r>
              <a:rPr lang="en-US" sz="1000" dirty="0"/>
              <a:t>a</a:t>
            </a:r>
            <a:r>
              <a:rPr lang="en-US" altLang="en-GB" sz="1000" dirty="0"/>
              <a:t>voiding prolonged fasting by providing leaflets explaining the guidelines to the parents regarding fasting prior to surgery </a:t>
            </a:r>
            <a:r>
              <a:rPr lang="en-US" altLang="en-GB" sz="1000" dirty="0">
                <a:sym typeface="+mn-ea"/>
              </a:rPr>
              <a:t>in the language they can understand easily and</a:t>
            </a:r>
            <a:r>
              <a:rPr lang="en-US" altLang="en-GB" sz="1000" dirty="0"/>
              <a:t> encouraging their children to receive 100 ml water at least 1 hour before surgery. This will </a:t>
            </a:r>
            <a:r>
              <a:rPr lang="en-GB" sz="1000" dirty="0"/>
              <a:t>result in reducing the predictable metabolic consequences of unnecessary prolonged fasting, such as dehydration, ketoacidosis, and hypoglycaemia</a:t>
            </a:r>
            <a:r>
              <a:rPr lang="en-US" sz="1000" baseline="30000" dirty="0">
                <a:latin typeface="Arial" panose="020B0604020202020204" pitchFamily="34" charset="0"/>
                <a:cs typeface="Arial" panose="020B0604020202020204" pitchFamily="34" charset="0"/>
              </a:rPr>
              <a:t> 3</a:t>
            </a:r>
            <a:r>
              <a:rPr lang="en-GB" sz="1000" dirty="0"/>
              <a:t> . </a:t>
            </a:r>
          </a:p>
          <a:p>
            <a:pPr algn="just"/>
            <a:r>
              <a:rPr lang="en-GB" sz="1000" dirty="0"/>
              <a:t>Acknowledgement of sources of funding- No grants involved.</a:t>
            </a:r>
          </a:p>
          <a:p>
            <a:pPr algn="just"/>
            <a:endParaRPr lang="en-US" altLang="en-GB" sz="1000" dirty="0"/>
          </a:p>
          <a:p>
            <a:pPr lvl="0" algn="just">
              <a:spcBef>
                <a:spcPct val="50000"/>
              </a:spcBef>
              <a:defRPr/>
            </a:pPr>
            <a:endParaRPr kumimoji="0" lang="pl-PL" sz="1000" b="0" i="0" u="none" strike="noStrike" kern="0" cap="none" spc="0" normalizeH="0" baseline="30000" noProof="0" dirty="0">
              <a:ln>
                <a:noFill/>
              </a:ln>
              <a:solidFill>
                <a:srgbClr val="FF0000"/>
              </a:solidFill>
              <a:effectLst/>
              <a:uLnTx/>
              <a:uFillTx/>
              <a:latin typeface="Arial" panose="020B0604020202020204" pitchFamily="34" charset="0"/>
              <a:cs typeface="Arial" panose="020B0604020202020204" pitchFamily="34" charset="0"/>
            </a:endParaRPr>
          </a:p>
        </p:txBody>
      </p:sp>
      <p:graphicFrame>
        <p:nvGraphicFramePr>
          <p:cNvPr id="20" name="Chart 19"/>
          <p:cNvGraphicFramePr/>
          <p:nvPr>
            <p:extLst>
              <p:ext uri="{D42A27DB-BD31-4B8C-83A1-F6EECF244321}">
                <p14:modId xmlns:p14="http://schemas.microsoft.com/office/powerpoint/2010/main" val="2170710236"/>
              </p:ext>
            </p:extLst>
          </p:nvPr>
        </p:nvGraphicFramePr>
        <p:xfrm>
          <a:off x="6315559" y="1337310"/>
          <a:ext cx="4076055" cy="13051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extLst>
              <p:ext uri="{D42A27DB-BD31-4B8C-83A1-F6EECF244321}">
                <p14:modId xmlns:p14="http://schemas.microsoft.com/office/powerpoint/2010/main" val="297967654"/>
              </p:ext>
            </p:extLst>
          </p:nvPr>
        </p:nvGraphicFramePr>
        <p:xfrm>
          <a:off x="6315559" y="2783900"/>
          <a:ext cx="1032085" cy="10462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26"/>
          <p:cNvGraphicFramePr/>
          <p:nvPr>
            <p:extLst>
              <p:ext uri="{D42A27DB-BD31-4B8C-83A1-F6EECF244321}">
                <p14:modId xmlns:p14="http://schemas.microsoft.com/office/powerpoint/2010/main" val="1464083488"/>
              </p:ext>
            </p:extLst>
          </p:nvPr>
        </p:nvGraphicFramePr>
        <p:xfrm>
          <a:off x="10515601" y="1337311"/>
          <a:ext cx="1472562" cy="13051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Chart 22"/>
          <p:cNvGraphicFramePr/>
          <p:nvPr>
            <p:extLst>
              <p:ext uri="{D42A27DB-BD31-4B8C-83A1-F6EECF244321}">
                <p14:modId xmlns:p14="http://schemas.microsoft.com/office/powerpoint/2010/main" val="3193416182"/>
              </p:ext>
            </p:extLst>
          </p:nvPr>
        </p:nvGraphicFramePr>
        <p:xfrm>
          <a:off x="7563174" y="2801341"/>
          <a:ext cx="2113437" cy="101527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Chart 23"/>
          <p:cNvGraphicFramePr/>
          <p:nvPr>
            <p:extLst>
              <p:ext uri="{D42A27DB-BD31-4B8C-83A1-F6EECF244321}">
                <p14:modId xmlns:p14="http://schemas.microsoft.com/office/powerpoint/2010/main" val="781764678"/>
              </p:ext>
            </p:extLst>
          </p:nvPr>
        </p:nvGraphicFramePr>
        <p:xfrm>
          <a:off x="9818399" y="2801341"/>
          <a:ext cx="2169988" cy="1015278"/>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695</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            Compliance with fasting guidelines in paediatric patients undergoing elective surgeries  Singh, Manpreet1, Khadanga Prashant1, Zara Kwan2,  Genevieve Judd 2 12London North West University Healthcare NHS Trust  </vt:lpstr>
    </vt:vector>
  </TitlesOfParts>
  <Company>Congrex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Title Abstract Title continued Researchers’/Presenters’ Names Institution/Organization/Company</dc:title>
  <dc:creator>Administrator</dc:creator>
  <cp:lastModifiedBy>Manpreet Singh</cp:lastModifiedBy>
  <cp:revision>59</cp:revision>
  <dcterms:created xsi:type="dcterms:W3CDTF">2015-10-23T10:49:00Z</dcterms:created>
  <dcterms:modified xsi:type="dcterms:W3CDTF">2021-04-18T10:10:10Z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1033-11.2.0.9747</vt:lpwstr>
  </property>
</Properties>
</file>